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6" r:id="rId2"/>
    <p:sldId id="292" r:id="rId3"/>
    <p:sldId id="269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268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2339"/>
    <a:srgbClr val="5F5F5F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5" autoAdjust="0"/>
    <p:restoredTop sz="96058" autoAdjust="0"/>
  </p:normalViewPr>
  <p:slideViewPr>
    <p:cSldViewPr>
      <p:cViewPr varScale="1">
        <p:scale>
          <a:sx n="110" d="100"/>
          <a:sy n="110" d="100"/>
        </p:scale>
        <p:origin x="6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29.01.16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29.01.16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42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935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127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83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09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34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96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73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60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‹#›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Flacco</a:t>
            </a:r>
            <a:r>
              <a:rPr lang="en-US" dirty="0" smtClean="0"/>
              <a:t> – Expensive Features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Data Analytics 1 – Case Study</a:t>
            </a:r>
            <a:br>
              <a:rPr lang="en-US" dirty="0" smtClean="0"/>
            </a:br>
            <a:r>
              <a:rPr lang="en-US" dirty="0" smtClean="0"/>
              <a:t>Group 03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729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err="1" smtClean="0"/>
              <a:t>cm_angle</a:t>
            </a:r>
            <a:r>
              <a:rPr lang="en-US" dirty="0" smtClean="0"/>
              <a:t> with block metadata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5241524"/>
            <a:ext cx="7920880" cy="707756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Block metadata influence on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CM_angle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features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Discovered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particular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pattern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s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block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metadata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31945"/>
            <a:ext cx="6217424" cy="37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Other findings within feature-group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Correlation between functions and metadata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Increasing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the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number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of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blocks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lead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to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increase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the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of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CM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functions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the cost of ELA functions are increased with the number of peak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1891376"/>
            <a:ext cx="4057184" cy="2942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891376"/>
            <a:ext cx="4104456" cy="2942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546920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r>
              <a:rPr lang="en-US" sz="1400" dirty="0"/>
              <a:t>M</a:t>
            </a:r>
            <a:r>
              <a:rPr lang="en-US" sz="1400" dirty="0" smtClean="0"/>
              <a:t> functions with blocks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475115" y="1546920"/>
            <a:ext cx="210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ELA functions with peak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24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Scatterplots and </a:t>
            </a:r>
            <a:r>
              <a:rPr lang="en-US" dirty="0" err="1" smtClean="0"/>
              <a:t>ggheatmap</a:t>
            </a:r>
            <a:r>
              <a:rPr lang="en-US" dirty="0" smtClean="0"/>
              <a:t> between each group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00811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Principal component analysis is used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First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PCs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are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included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to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cover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many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variables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as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possible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in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one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column</a:t>
            </a:r>
            <a:endParaRPr kumimoji="0" lang="de-DE" sz="1400" b="0" i="0" u="none" strike="noStrike" kern="1200" cap="none" spc="0" normalizeH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cs typeface="Arial" pitchFamily="34" charset="0"/>
            </a:endParaRPr>
          </a:p>
          <a:p>
            <a:pPr indent="11113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there are correlation between topology and both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cm_angle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(+) and </a:t>
            </a:r>
            <a:r>
              <a:rPr lang="en-US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ela_local</a:t>
            </a: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(-)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indent="-31750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1321627"/>
            <a:ext cx="4993288" cy="3531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61" y="1504265"/>
            <a:ext cx="3312295" cy="33485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7623" y="1531536"/>
            <a:ext cx="618027" cy="40143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1531536"/>
            <a:ext cx="618027" cy="40143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Yongsun park (425844)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4" y="1575992"/>
            <a:ext cx="8309742" cy="2769914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www.salesscreen.com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theartofsales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data-visualization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cm_angle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5900028" y="1772816"/>
            <a:ext cx="2992452" cy="3084020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dist_ctr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2best.mean &lt;&gt; dist_ctr2wort.mean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between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costs.runtime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and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dist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feastures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dist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feastures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like dist_crt2best.mean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negative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costs.runtime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19"/>
          <a:stretch/>
        </p:blipFill>
        <p:spPr>
          <a:xfrm>
            <a:off x="349631" y="1700808"/>
            <a:ext cx="5497344" cy="35966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91680" y="1844825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6056" y="1844825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73172" y="3318760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072119" y="2591931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72119" y="2213488"/>
            <a:ext cx="504056" cy="288032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cm_angle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462"/>
          <a:stretch/>
        </p:blipFill>
        <p:spPr>
          <a:xfrm>
            <a:off x="2240993" y="1628800"/>
            <a:ext cx="4662014" cy="41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cm_conv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41168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conv.convex.soft</a:t>
            </a: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&lt;&gt;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conv.concave.soft</a:t>
            </a:r>
            <a:endParaRPr kumimoji="0" lang="de-DE" sz="1400" b="0" i="0" u="none" strike="noStrike" kern="1200" cap="none" spc="0" normalizeH="0" baseline="0" noProof="0" dirty="0" smtClean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Negatvie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353"/>
          <a:stretch/>
        </p:blipFill>
        <p:spPr>
          <a:xfrm>
            <a:off x="462536" y="1700808"/>
            <a:ext cx="4829544" cy="31847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13140" y="2971242"/>
            <a:ext cx="931096" cy="57606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5127"/>
          <a:stretch/>
        </p:blipFill>
        <p:spPr>
          <a:xfrm>
            <a:off x="5292080" y="1844824"/>
            <a:ext cx="3648405" cy="32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cm_grad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23528" y="4881484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kumimoji="0" lang="de-DE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cm_grad.mean</a:t>
            </a:r>
            <a:r>
              <a:rPr kumimoji="0" lang="de-DE" sz="1400" b="0" i="0" u="none" strike="noStrike" kern="1200" cap="none" spc="0" normalizeH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&lt;&gt; </a:t>
            </a:r>
            <a:r>
              <a:rPr kumimoji="0" lang="de-DE" sz="1400" b="0" i="0" u="none" strike="noStrike" kern="1200" cap="none" spc="0" normalizeH="0" noProof="0" dirty="0" err="1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cm_grad.sd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187325" lvl="1" indent="-47625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810"/>
          <a:stretch/>
        </p:blipFill>
        <p:spPr>
          <a:xfrm>
            <a:off x="346757" y="1700808"/>
            <a:ext cx="4488012" cy="2952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7704" y="1829903"/>
            <a:ext cx="1368152" cy="83015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200"/>
          <a:stretch/>
        </p:blipFill>
        <p:spPr>
          <a:xfrm>
            <a:off x="4932040" y="1700808"/>
            <a:ext cx="3531027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ela_conv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The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highest</a:t>
            </a:r>
            <a:r>
              <a:rPr lang="de-DE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correlation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ela_conv.conv_prob</a:t>
            </a:r>
            <a:r>
              <a:rPr lang="en-US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&lt;&gt; </a:t>
            </a:r>
            <a:r>
              <a:rPr lang="en-US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ela_conv.lin_dev.orig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902"/>
          <a:stretch/>
        </p:blipFill>
        <p:spPr>
          <a:xfrm>
            <a:off x="370800" y="1628800"/>
            <a:ext cx="4716016" cy="3125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9672" y="1819568"/>
            <a:ext cx="1080120" cy="673328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240"/>
          <a:stretch/>
        </p:blipFill>
        <p:spPr>
          <a:xfrm>
            <a:off x="5076056" y="1590282"/>
            <a:ext cx="3687276" cy="36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ela_curv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7</a:t>
            </a:r>
            <a:r>
              <a:rPr lang="en-US" altLang="ko-KR" sz="1400" b="1" dirty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features out of 23 were selected for analysis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features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from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2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column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to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7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column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a strong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each</a:t>
            </a: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other</a:t>
            </a: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2874"/>
            <a:ext cx="5261097" cy="3491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2381" y="2016271"/>
            <a:ext cx="3562140" cy="42776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05090" y="2444037"/>
            <a:ext cx="2819431" cy="46491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24650" y="2908953"/>
            <a:ext cx="2099872" cy="45334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09485" y="3336719"/>
            <a:ext cx="1415036" cy="47891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17470" y="3815636"/>
            <a:ext cx="707051" cy="46491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25" y="1532623"/>
            <a:ext cx="3235847" cy="33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VIsualization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Scatterplots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ggheatmap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ela_local</a:t>
            </a:r>
            <a:endParaRPr lang="de-DE" dirty="0"/>
          </a:p>
        </p:txBody>
      </p:sp>
      <p:sp>
        <p:nvSpPr>
          <p:cNvPr id="10" name="Inhaltsplatzhalter 1"/>
          <p:cNvSpPr txBox="1">
            <a:spLocks/>
          </p:cNvSpPr>
          <p:nvPr/>
        </p:nvSpPr>
        <p:spPr>
          <a:xfrm>
            <a:off x="395536" y="4953492"/>
            <a:ext cx="7920880" cy="13558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defRPr/>
            </a:pPr>
            <a:r>
              <a:rPr lang="en-US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8</a:t>
            </a:r>
            <a:r>
              <a:rPr lang="en-US" altLang="ko-KR" sz="1400" b="1" dirty="0" smtClean="0">
                <a:solidFill>
                  <a:schemeClr val="accent1"/>
                </a:solidFill>
                <a:latin typeface="Trebuchet MS" pitchFamily="34" charset="0"/>
                <a:cs typeface="Arial" pitchFamily="34" charset="0"/>
              </a:rPr>
              <a:t> features out of 14 were selected for analysis</a:t>
            </a:r>
            <a:endParaRPr lang="de-DE" sz="1400" b="1" dirty="0">
              <a:solidFill>
                <a:schemeClr val="accent1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features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which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weak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corrleation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were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discarded</a:t>
            </a:r>
            <a:endParaRPr lang="de-DE" sz="1400" dirty="0" smtClean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de-DE" sz="1400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fun.evals.lq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fun.evals.mean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fun.evals.median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,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fun.evals.uq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and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costs_fun_evals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have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high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correlation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with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each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  <a:r>
              <a:rPr lang="de-DE" sz="1400" dirty="0" err="1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other</a:t>
            </a:r>
            <a:r>
              <a:rPr lang="de-DE" sz="1400" dirty="0" smtClean="0">
                <a:solidFill>
                  <a:srgbClr val="5F5F5F"/>
                </a:solidFill>
                <a:latin typeface="Trebuchet MS" pitchFamily="34" charset="0"/>
                <a:cs typeface="Arial" pitchFamily="34" charset="0"/>
              </a:rPr>
              <a:t> </a:t>
            </a:r>
          </a:p>
          <a:p>
            <a:pPr marL="222250" lvl="1" indent="-82550"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de-DE" sz="1400" dirty="0">
              <a:solidFill>
                <a:srgbClr val="5F5F5F"/>
              </a:solidFill>
              <a:latin typeface="Trebuchet MS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813"/>
          <a:stretch/>
        </p:blipFill>
        <p:spPr>
          <a:xfrm>
            <a:off x="397092" y="1531536"/>
            <a:ext cx="4984760" cy="32794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36249" y="283449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31004" y="207056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09738" y="2058993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76898" y="2070567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00093" y="2442886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90402" y="243131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1977" y="282485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638179" y="2442886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38179" y="3195241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40108" y="2086000"/>
            <a:ext cx="504056" cy="313741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679" y="1637611"/>
            <a:ext cx="35622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123</TotalTime>
  <Words>298</Words>
  <Application>Microsoft Macintosh PowerPoint</Application>
  <PresentationFormat>On-screen Show (4:3)</PresentationFormat>
  <Paragraphs>62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Trebuchet MS</vt:lpstr>
      <vt:lpstr>Wingdings</vt:lpstr>
      <vt:lpstr>Arial</vt:lpstr>
      <vt:lpstr>ERCIS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armin.stein@ercis.uni-muenster.de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Yongsun Park</cp:lastModifiedBy>
  <cp:revision>112</cp:revision>
  <cp:lastPrinted>2012-03-27T13:30:40Z</cp:lastPrinted>
  <dcterms:created xsi:type="dcterms:W3CDTF">2016-01-26T13:34:15Z</dcterms:created>
  <dcterms:modified xsi:type="dcterms:W3CDTF">2016-01-29T18:27:07Z</dcterms:modified>
</cp:coreProperties>
</file>